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859" r:id="rId3"/>
    <p:sldId id="1017" r:id="rId4"/>
    <p:sldId id="1058" r:id="rId5"/>
    <p:sldId id="1021" r:id="rId6"/>
    <p:sldId id="1022" r:id="rId7"/>
    <p:sldId id="1023" r:id="rId8"/>
    <p:sldId id="1024" r:id="rId9"/>
    <p:sldId id="1029" r:id="rId10"/>
    <p:sldId id="1033" r:id="rId11"/>
    <p:sldId id="1057" r:id="rId12"/>
    <p:sldId id="1040" r:id="rId13"/>
    <p:sldId id="1041" r:id="rId14"/>
    <p:sldId id="1042" r:id="rId15"/>
    <p:sldId id="1059" r:id="rId16"/>
    <p:sldId id="1060" r:id="rId17"/>
    <p:sldId id="1043" r:id="rId18"/>
    <p:sldId id="1044" r:id="rId19"/>
    <p:sldId id="1061" r:id="rId20"/>
    <p:sldId id="1062" r:id="rId21"/>
    <p:sldId id="1064" r:id="rId22"/>
    <p:sldId id="1045" r:id="rId23"/>
    <p:sldId id="1050" r:id="rId24"/>
    <p:sldId id="1054" r:id="rId25"/>
    <p:sldId id="1055" r:id="rId26"/>
    <p:sldId id="1056" r:id="rId27"/>
    <p:sldId id="1065" r:id="rId28"/>
    <p:sldId id="1066" r:id="rId29"/>
    <p:sldId id="1067" r:id="rId30"/>
    <p:sldId id="1068" r:id="rId31"/>
    <p:sldId id="1069" r:id="rId32"/>
    <p:sldId id="1070" r:id="rId33"/>
    <p:sldId id="1071" r:id="rId34"/>
    <p:sldId id="1072" r:id="rId35"/>
    <p:sldId id="1073" r:id="rId36"/>
    <p:sldId id="1085" r:id="rId37"/>
    <p:sldId id="1074" r:id="rId38"/>
    <p:sldId id="1075" r:id="rId39"/>
    <p:sldId id="1076" r:id="rId40"/>
    <p:sldId id="1077" r:id="rId41"/>
    <p:sldId id="1078" r:id="rId42"/>
    <p:sldId id="1079" r:id="rId43"/>
    <p:sldId id="1080" r:id="rId44"/>
    <p:sldId id="1081" r:id="rId45"/>
    <p:sldId id="1083" r:id="rId46"/>
    <p:sldId id="1082" r:id="rId47"/>
    <p:sldId id="1084" r:id="rId4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1" d="100"/>
          <a:sy n="91"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3.xml"/><Relationship Id="rId49" Type="http://schemas.openxmlformats.org/officeDocument/2006/relationships/notesMaster" Target="notesMasters/notesMaster1.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14.png"/><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32.png"/><Relationship Id="rId1"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4.png"/><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7.png"/><Relationship Id="rId3" Type="http://schemas.openxmlformats.org/officeDocument/2006/relationships/image" Target="../media/image12.png"/><Relationship Id="rId2" Type="http://schemas.openxmlformats.org/officeDocument/2006/relationships/image" Target="../media/image36.png"/><Relationship Id="rId1" Type="http://schemas.openxmlformats.org/officeDocument/2006/relationships/image" Target="../media/image35.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14.png"/><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40.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1.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14.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5.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47.png"/><Relationship Id="rId1" Type="http://schemas.openxmlformats.org/officeDocument/2006/relationships/image" Target="../media/image46.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14.png"/><Relationship Id="rId1" Type="http://schemas.openxmlformats.org/officeDocument/2006/relationships/image" Target="../media/image4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53.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4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image" Target="../media/image57.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56.png"/><Relationship Id="rId1" Type="http://schemas.openxmlformats.org/officeDocument/2006/relationships/image" Target="../media/image55.png"/></Relationships>
</file>

<file path=ppt/slides/_rels/slide4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6.png"/><Relationship Id="rId3" Type="http://schemas.openxmlformats.org/officeDocument/2006/relationships/image" Target="../media/image55.png"/><Relationship Id="rId2" Type="http://schemas.openxmlformats.org/officeDocument/2006/relationships/image" Target="../media/image14.png"/><Relationship Id="rId1" Type="http://schemas.openxmlformats.org/officeDocument/2006/relationships/image" Target="../media/image58.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5</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牛顿</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运动定律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3</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牛顿</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第二运动定律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a:spLocks noGrp="1"/>
              </p:cNvSpPr>
              <p:nvPr>
                <p:ph idx="1"/>
              </p:nvPr>
            </p:nvSpPr>
            <p:spPr>
              <a:xfrm>
                <a:off x="360854" y="746120"/>
                <a:ext cx="11485848" cy="1911229"/>
              </a:xfrm>
            </p:spPr>
            <p:txBody>
              <a:bodyPr/>
              <a:lstStyle/>
              <a:p>
                <a:pPr hangingPunct="0">
                  <a:lnSpc>
                    <a:spcPct val="120000"/>
                  </a:lnSpc>
                  <a:spcAft>
                    <a:spcPts val="0"/>
                  </a:spcAft>
                  <a:tabLst>
                    <a:tab pos="893445"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牛顿第二定律可知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物体在水平方向上有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故图像中的斜率对应</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纵轴截距对应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93445" algn="l"/>
                    <a:tab pos="5940425" algn="l"/>
                  </a:tabLst>
                </a:pP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a:spLocks noRot="1" noChangeAspect="1" noMove="1" noResize="1" noEditPoints="1" noAdjustHandles="1" noChangeArrowheads="1" noChangeShapeType="1" noTextEdit="1"/>
              </p:cNvSpPr>
              <p:nvPr>
                <p:ph idx="1"/>
              </p:nvPr>
            </p:nvSpPr>
            <p:spPr>
              <a:xfrm>
                <a:off x="360854" y="746120"/>
                <a:ext cx="11485848" cy="1911229"/>
              </a:xfrm>
              <a:blipFill rotWithShape="1">
                <a:blip r:embed="rId1"/>
                <a:stretch>
                  <a:fillRect l="-2" t="-33" r="1" b="-2731"/>
                </a:stretch>
              </a:blipFill>
            </p:spPr>
            <p:txBody>
              <a:bodyPr/>
              <a:lstStyle/>
              <a:p>
                <a:r>
                  <a:rPr lang="zh-CN" altLang="en-US">
                    <a:noFill/>
                  </a:rPr>
                  <a:t> </a:t>
                </a:r>
              </a:p>
            </p:txBody>
          </p:sp>
        </mc:Fallback>
      </mc:AlternateContent>
      <p:pic>
        <p:nvPicPr>
          <p:cNvPr id="5" name="24解析.eps" descr="id:2147493960;FounderCES"/>
          <p:cNvPicPr/>
          <p:nvPr/>
        </p:nvPicPr>
        <p:blipFill>
          <a:blip r:embed="rId2"/>
          <a:stretch>
            <a:fillRect/>
          </a:stretch>
        </p:blipFill>
        <p:spPr>
          <a:xfrm>
            <a:off x="406574" y="968406"/>
            <a:ext cx="835902" cy="297919"/>
          </a:xfrm>
          <a:prstGeom prst="rect">
            <a:avLst/>
          </a:prstGeom>
        </p:spPr>
      </p:pic>
      <p:pic>
        <p:nvPicPr>
          <p:cNvPr id="7" name="as905.jpg" descr="id:2147495763;FounderCES"/>
          <p:cNvPicPr/>
          <p:nvPr/>
        </p:nvPicPr>
        <p:blipFill>
          <a:blip r:embed="rId3"/>
          <a:stretch>
            <a:fillRect/>
          </a:stretch>
        </p:blipFill>
        <p:spPr>
          <a:xfrm>
            <a:off x="4799062" y="2954761"/>
            <a:ext cx="2753848" cy="216552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12522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合</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外力、加速度、速度的关系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合外力与加速度的关系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2.eps" descr="id:2147491400;FounderCES"/>
          <p:cNvPicPr/>
          <p:nvPr/>
        </p:nvPicPr>
        <p:blipFill>
          <a:blip r:embed="rId1"/>
          <a:stretch>
            <a:fillRect/>
          </a:stretch>
        </p:blipFill>
        <p:spPr>
          <a:xfrm>
            <a:off x="360854" y="853702"/>
            <a:ext cx="1228725" cy="431165"/>
          </a:xfrm>
          <a:prstGeom prst="rect">
            <a:avLst/>
          </a:prstGeom>
        </p:spPr>
      </p:pic>
      <p:pic>
        <p:nvPicPr>
          <p:cNvPr id="5" name="ww1.eps" descr="id:2147495791;FounderCES"/>
          <p:cNvPicPr/>
          <p:nvPr/>
        </p:nvPicPr>
        <p:blipFill>
          <a:blip r:embed="rId2"/>
          <a:stretch>
            <a:fillRect/>
          </a:stretch>
        </p:blipFill>
        <p:spPr>
          <a:xfrm>
            <a:off x="2566814" y="2060848"/>
            <a:ext cx="6480720" cy="207378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2610872"/>
          </a:xfrm>
          <a:solidFill>
            <a:srgbClr val="E3F2E7"/>
          </a:solidFill>
        </p:spPr>
        <p:txBody>
          <a:bodyPr/>
          <a:lstStyle/>
          <a:p>
            <a:pPr hangingPunct="0">
              <a:spcAft>
                <a:spcPts val="0"/>
              </a:spcAft>
              <a:tabLst>
                <a:tab pos="197802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外力与加速度的关系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1336;FounderCES"/>
          <p:cNvPicPr/>
          <p:nvPr/>
        </p:nvPicPr>
        <p:blipFill>
          <a:blip r:embed="rId1"/>
          <a:stretch>
            <a:fillRect/>
          </a:stretch>
        </p:blipFill>
        <p:spPr>
          <a:xfrm>
            <a:off x="360853" y="928598"/>
            <a:ext cx="1989937" cy="464755"/>
          </a:xfrm>
          <a:prstGeom prst="rect">
            <a:avLst/>
          </a:prstGeom>
        </p:spPr>
      </p:pic>
      <p:graphicFrame>
        <p:nvGraphicFramePr>
          <p:cNvPr id="4" name="表格 3"/>
          <p:cNvGraphicFramePr>
            <a:graphicFrameLocks noGrp="1"/>
          </p:cNvGraphicFramePr>
          <p:nvPr/>
        </p:nvGraphicFramePr>
        <p:xfrm>
          <a:off x="343711" y="1700808"/>
          <a:ext cx="11502992" cy="1645920"/>
        </p:xfrm>
        <a:graphic>
          <a:graphicData uri="http://schemas.openxmlformats.org/drawingml/2006/table">
            <a:tbl>
              <a:tblPr firstRow="1" firstCol="1" bandRow="1"/>
              <a:tblGrid>
                <a:gridCol w="1863063"/>
                <a:gridCol w="9639929"/>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因果关系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力是产生加速度的原因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加速度的方向与合外力的方向相同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瞬时关系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加速度与合外力同时产生、同时变化、同时消失</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直线运动中加速度与速度的关系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ww2.eps" descr="id:2147495813;FounderCES"/>
          <p:cNvPicPr/>
          <p:nvPr/>
        </p:nvPicPr>
        <p:blipFill>
          <a:blip r:embed="rId1"/>
          <a:stretch>
            <a:fillRect/>
          </a:stretch>
        </p:blipFill>
        <p:spPr>
          <a:xfrm>
            <a:off x="2560161" y="1556792"/>
            <a:ext cx="6775405" cy="330129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力与运动的关系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w3.eps" descr="id:2147495820;FounderCES"/>
          <p:cNvPicPr/>
          <p:nvPr/>
        </p:nvPicPr>
        <p:blipFill>
          <a:blip r:embed="rId1"/>
          <a:stretch>
            <a:fillRect/>
          </a:stretch>
        </p:blipFill>
        <p:spPr>
          <a:xfrm>
            <a:off x="2926854" y="1484784"/>
            <a:ext cx="6675120" cy="216471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90136"/>
                <a:ext cx="11485848" cy="3618984"/>
              </a:xfrm>
              <a:solidFill>
                <a:srgbClr val="E3F2E7"/>
              </a:solidFill>
            </p:spPr>
            <p:txBody>
              <a:bodyPr/>
              <a:lstStyle/>
              <a:p>
                <a:pPr hangingPunct="0">
                  <a:spcAft>
                    <a:spcPts val="0"/>
                  </a:spcAft>
                  <a:tabLst>
                    <a:tab pos="2057400" algn="l"/>
                    <a:tab pos="5940425" algn="l"/>
                  </a:tabLs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t</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的比较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90136"/>
                <a:ext cx="11485848" cy="3618984"/>
              </a:xfrm>
              <a:blipFill rotWithShape="1">
                <a:blip r:embed="rId1"/>
                <a:stretch>
                  <a:fillRect l="-2" t="-14" r="1" b="17"/>
                </a:stretch>
              </a:blipFill>
            </p:spPr>
            <p:txBody>
              <a:bodyPr/>
              <a:lstStyle/>
              <a:p>
                <a:r>
                  <a:rPr lang="zh-CN" altLang="en-US">
                    <a:noFill/>
                  </a:rPr>
                  <a:t> </a:t>
                </a:r>
              </a:p>
            </p:txBody>
          </p:sp>
        </mc:Fallback>
      </mc:AlternateContent>
      <p:pic>
        <p:nvPicPr>
          <p:cNvPr id="3" name="关键提醒.eps" descr="id:2147495827;FounderCES"/>
          <p:cNvPicPr/>
          <p:nvPr/>
        </p:nvPicPr>
        <p:blipFill>
          <a:blip r:embed="rId2"/>
          <a:stretch>
            <a:fillRect/>
          </a:stretch>
        </p:blipFill>
        <p:spPr>
          <a:xfrm>
            <a:off x="478582" y="1248882"/>
            <a:ext cx="1630680" cy="339725"/>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43710" y="1867137"/>
              <a:ext cx="11502993" cy="2440877"/>
            </p:xfrm>
            <a:graphic>
              <a:graphicData uri="http://schemas.openxmlformats.org/drawingml/2006/table">
                <a:tbl>
                  <a:tblPr firstRow="1" firstCol="1" bandRow="1"/>
                  <a:tblGrid>
                    <a:gridCol w="2815933"/>
                    <a:gridCol w="4226200"/>
                    <a:gridCol w="4460860"/>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t</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公式类别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定义式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决定式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无直接对应关系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有瞬时对应关系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的方向决定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的方向决定</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343710" y="1867137"/>
              <a:ext cx="11502993" cy="2440877"/>
            </p:xfrm>
            <a:graphic>
              <a:graphicData uri="http://schemas.openxmlformats.org/drawingml/2006/table">
                <a:tbl>
                  <a:tblPr firstRow="1" firstCol="1" bandRow="1"/>
                  <a:tblGrid>
                    <a:gridCol w="2815933"/>
                    <a:gridCol w="4226200"/>
                    <a:gridCol w="4460860"/>
                  </a:tblGrid>
                  <a:tr h="78613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公式类别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定义式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决定式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无直接对应关系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有瞬时对应关系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的方向决定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的方向决定</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35106"/>
              </a:xfrm>
            </p:spPr>
            <p:txBody>
              <a:bodyPr/>
              <a:lstStyle/>
              <a:p>
                <a:pPr hangingPunct="0">
                  <a:spcAft>
                    <a:spcPts val="0"/>
                  </a:spcAft>
                  <a:tabLst>
                    <a:tab pos="1431925"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四川德阳期末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当直升机倾斜飞行时，螺旋桨产生的升力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垂直于机身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如图所示，一直升机正在水平加速飞行，加速度大小为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，机身的倾角为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，不考虑飞行时所受空气阻力，下列说法正确的是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加速度水平向左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加速度水平向右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35106"/>
              </a:xfrm>
              <a:blipFill rotWithShape="1">
                <a:blip r:embed="rId1"/>
                <a:stretch>
                  <a:fillRect l="-2" t="-15" r="1" b="15"/>
                </a:stretch>
              </a:blipFill>
            </p:spPr>
            <p:txBody>
              <a:bodyPr/>
              <a:lstStyle/>
              <a:p>
                <a:r>
                  <a:rPr lang="zh-CN" altLang="en-US">
                    <a:noFill/>
                  </a:rPr>
                  <a:t> </a:t>
                </a:r>
              </a:p>
            </p:txBody>
          </p:sp>
        </mc:Fallback>
      </mc:AlternateContent>
      <p:pic>
        <p:nvPicPr>
          <p:cNvPr id="4" name="24典例2.eps" descr="id:2147491437;FounderCES"/>
          <p:cNvPicPr/>
          <p:nvPr/>
        </p:nvPicPr>
        <p:blipFill>
          <a:blip r:embed="rId2"/>
          <a:stretch>
            <a:fillRect/>
          </a:stretch>
        </p:blipFill>
        <p:spPr>
          <a:xfrm>
            <a:off x="389652" y="875610"/>
            <a:ext cx="1203325" cy="387350"/>
          </a:xfrm>
          <a:prstGeom prst="rect">
            <a:avLst/>
          </a:prstGeom>
        </p:spPr>
      </p:pic>
      <p:pic>
        <p:nvPicPr>
          <p:cNvPr id="5" name="ef653h.jpg" descr="id:2147495849;FounderCES"/>
          <p:cNvPicPr/>
          <p:nvPr/>
        </p:nvPicPr>
        <p:blipFill>
          <a:blip r:embed="rId3"/>
          <a:stretch>
            <a:fillRect/>
          </a:stretch>
        </p:blipFill>
        <p:spPr>
          <a:xfrm>
            <a:off x="4943078" y="2564904"/>
            <a:ext cx="3456384" cy="2400781"/>
          </a:xfrm>
          <a:prstGeom prst="rect">
            <a:avLst/>
          </a:prstGeom>
        </p:spPr>
      </p:pic>
      <p:sp>
        <p:nvSpPr>
          <p:cNvPr id="6" name="内容占位符 1"/>
          <p:cNvSpPr txBox="1"/>
          <p:nvPr/>
        </p:nvSpPr>
        <p:spPr bwMode="auto">
          <a:xfrm>
            <a:off x="360854" y="484537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smtClean="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rPr>
              <a:t>C</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4"/>
          <a:stretch>
            <a:fillRect/>
          </a:stretch>
        </p:blipFill>
        <p:spPr>
          <a:xfrm>
            <a:off x="430424" y="5007980"/>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a:spLocks noGrp="1"/>
              </p:cNvSpPr>
              <p:nvPr>
                <p:ph idx="1"/>
              </p:nvPr>
            </p:nvSpPr>
            <p:spPr>
              <a:xfrm>
                <a:off x="360854" y="746120"/>
                <a:ext cx="11485848" cy="1482265"/>
              </a:xfrm>
            </p:spPr>
            <p:txBody>
              <a:bodyPr/>
              <a:lstStyle/>
              <a:p>
                <a:pPr hangingPunct="0">
                  <a:spcAft>
                    <a:spcPts val="0"/>
                  </a:spcAft>
                  <a:tabLst>
                    <a:tab pos="893445"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直升机为对象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其受力如图所示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由于合力方向水平向左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则加速度方向水平向左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a:spLocks noRot="1" noChangeAspect="1" noMove="1" noResize="1" noEditPoints="1" noAdjustHandles="1" noChangeArrowheads="1" noChangeShapeType="1" noTextEdit="1"/>
              </p:cNvSpPr>
              <p:nvPr>
                <p:ph idx="1"/>
              </p:nvPr>
            </p:nvSpPr>
            <p:spPr>
              <a:xfrm>
                <a:off x="360854" y="746120"/>
                <a:ext cx="11485848" cy="1482265"/>
              </a:xfrm>
              <a:blipFill rotWithShape="1">
                <a:blip r:embed="rId1"/>
                <a:stretch>
                  <a:fillRect l="-2" t="-43" r="1" b="11"/>
                </a:stretch>
              </a:blipFill>
            </p:spPr>
            <p:txBody>
              <a:bodyPr/>
              <a:lstStyle/>
              <a:p>
                <a:r>
                  <a:rPr lang="zh-CN" altLang="en-US">
                    <a:noFill/>
                  </a:rPr>
                  <a:t> </a:t>
                </a:r>
              </a:p>
            </p:txBody>
          </p:sp>
        </mc:Fallback>
      </mc:AlternateContent>
      <p:pic>
        <p:nvPicPr>
          <p:cNvPr id="5" name="24解析.eps" descr="id:2147493960;FounderCES"/>
          <p:cNvPicPr/>
          <p:nvPr/>
        </p:nvPicPr>
        <p:blipFill>
          <a:blip r:embed="rId2"/>
          <a:stretch>
            <a:fillRect/>
          </a:stretch>
        </p:blipFill>
        <p:spPr>
          <a:xfrm>
            <a:off x="433426" y="918659"/>
            <a:ext cx="835902" cy="297919"/>
          </a:xfrm>
          <a:prstGeom prst="rect">
            <a:avLst/>
          </a:prstGeom>
        </p:spPr>
      </p:pic>
      <p:pic>
        <p:nvPicPr>
          <p:cNvPr id="7" name="ef654h.jpg" descr="id:2147495856;FounderCES"/>
          <p:cNvPicPr/>
          <p:nvPr/>
        </p:nvPicPr>
        <p:blipFill>
          <a:blip r:embed="rId3"/>
          <a:stretch>
            <a:fillRect/>
          </a:stretch>
        </p:blipFill>
        <p:spPr>
          <a:xfrm>
            <a:off x="4852828" y="2420888"/>
            <a:ext cx="1250950" cy="28797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14319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牛顿第二定律</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的简单应用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应用牛顿第二定律解题的一般步骤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5877;FounderCES"/>
          <p:cNvPicPr/>
          <p:nvPr/>
        </p:nvPicPr>
        <p:blipFill>
          <a:blip r:embed="rId1"/>
          <a:stretch>
            <a:fillRect/>
          </a:stretch>
        </p:blipFill>
        <p:spPr>
          <a:xfrm>
            <a:off x="466208" y="840322"/>
            <a:ext cx="1228725" cy="431165"/>
          </a:xfrm>
          <a:prstGeom prst="rect">
            <a:avLst/>
          </a:prstGeom>
        </p:spPr>
      </p:pic>
      <p:pic>
        <p:nvPicPr>
          <p:cNvPr id="4" name="CZ329.eps" descr="id:2147495884;FounderCES"/>
          <p:cNvPicPr/>
          <p:nvPr/>
        </p:nvPicPr>
        <p:blipFill>
          <a:blip r:embed="rId2"/>
          <a:stretch>
            <a:fillRect/>
          </a:stretch>
        </p:blipFill>
        <p:spPr>
          <a:xfrm>
            <a:off x="2812614" y="2068596"/>
            <a:ext cx="6448509" cy="451359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两种求解加速度的常用方法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矢量合成法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若物体只受两个力作用，应用平行四边形定则求这两个力的合力，再由牛顿第二定律求出物体的加速度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物体所受合力的方向就是加速度的方向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hangingPunct="0">
              <a:spcAft>
                <a:spcPts val="0"/>
              </a:spcAft>
              <a:tabLst>
                <a:tab pos="13411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牛顿</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第二运动定律及其意义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牛顿第二运动定律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：物体加速度的大小与所受合外力的大小成正比，与物体的质量成反比，加速度方向与合外力方向相同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牛顿第二定律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kma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力的单位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：使质量为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的物体产生</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的加速度所用的力为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称为牛顿，简称牛，用符号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1.eps" descr="id:2147493875;FounderCES"/>
          <p:cNvPicPr/>
          <p:nvPr/>
        </p:nvPicPr>
        <p:blipFill>
          <a:blip r:embed="rId1"/>
          <a:stretch>
            <a:fillRect/>
          </a:stretch>
        </p:blipFill>
        <p:spPr>
          <a:xfrm>
            <a:off x="394255" y="1647095"/>
            <a:ext cx="1236455" cy="341745"/>
          </a:xfrm>
          <a:prstGeom prst="rect">
            <a:avLst/>
          </a:prstGeom>
        </p:spPr>
      </p:pic>
      <p:pic>
        <p:nvPicPr>
          <p:cNvPr id="7" name="24知识过.eps" descr="id:2147493868;FounderCES"/>
          <p:cNvPicPr/>
          <p:nvPr/>
        </p:nvPicPr>
        <p:blipFill>
          <a:blip r:embed="rId2"/>
          <a:stretch>
            <a:fillRect/>
          </a:stretch>
        </p:blipFill>
        <p:spPr>
          <a:xfrm>
            <a:off x="2494806" y="770554"/>
            <a:ext cx="6966049" cy="60134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1"/>
              <p:cNvSpPr>
                <a:spLocks noGrp="1"/>
              </p:cNvSpPr>
              <p:nvPr>
                <p:ph idx="1"/>
              </p:nvPr>
            </p:nvSpPr>
            <p:spPr>
              <a:xfrm>
                <a:off x="360854" y="746120"/>
                <a:ext cx="11485848" cy="5207388"/>
              </a:xfrm>
            </p:spPr>
            <p:txBody>
              <a:bodyPr/>
              <a:lstStyle/>
              <a:p>
                <a:pPr hangingPunct="0">
                  <a:spcAft>
                    <a:spcPts val="0"/>
                  </a:spcAft>
                  <a:tabLst>
                    <a:tab pos="594106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正交分解法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当物体受多个力作用处于加速状态时，常用正交分解法求物体所受的合力，再应用牛顿第二定律求加速度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为减少矢量的分解以简化运算，建立坐标系时，可采用如下两种方式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分解力：通常以加速度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轴正方向，建立直角坐标系，将物体所受的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力分解在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轴上，分别得到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轴方向的合力</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，得方程</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𝐦𝐚</m:t>
                              </m:r>
                            </m:e>
                          </m:m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d>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分解加速度：若物体所受各力都在互相垂直的方向上，但加速度却不在这两个方向上，这时以力的方向为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轴，只需将加速度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轴上，分别得到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，再根据牛顿第二定律得方程</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e>
                          </m:mr>
                          <m:m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e>
                          </m:mr>
                        </m:m>
                      </m:e>
                    </m: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a:spLocks noRot="1" noChangeAspect="1" noMove="1" noResize="1" noEditPoints="1" noAdjustHandles="1" noChangeArrowheads="1" noChangeShapeType="1" noTextEdit="1"/>
              </p:cNvSpPr>
              <p:nvPr>
                <p:ph idx="1"/>
              </p:nvPr>
            </p:nvSpPr>
            <p:spPr>
              <a:xfrm>
                <a:off x="360854" y="746120"/>
                <a:ext cx="11485848" cy="5207388"/>
              </a:xfrm>
              <a:blipFill rotWithShape="1">
                <a:blip r:embed="rId1"/>
                <a:stretch>
                  <a:fillRect l="-2" t="-12" r="1" b="7"/>
                </a:stretch>
              </a:blipFill>
            </p:spPr>
            <p:txBody>
              <a:bodyPr/>
              <a:lstStyle/>
              <a:p>
                <a:r>
                  <a:rPr lang="zh-CN" altLang="en-US">
                    <a:noFill/>
                  </a:rPr>
                  <a:t> </a:t>
                </a:r>
              </a:p>
            </p:txBody>
          </p:sp>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2522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广东实验中学越秀学校开学考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如图所示，从自由下落的小球接触竖直放置的弹簧开始到弹簧的压缩量达到最大的过程中，小球的速度及所受的合外力的变化情况是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加速度先变小后变大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速度先变大后变小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加速度先变大后变小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速度先变小后变大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1458;FounderCES"/>
          <p:cNvPicPr/>
          <p:nvPr/>
        </p:nvPicPr>
        <p:blipFill>
          <a:blip r:embed="rId1"/>
          <a:stretch>
            <a:fillRect/>
          </a:stretch>
        </p:blipFill>
        <p:spPr>
          <a:xfrm>
            <a:off x="360854" y="875610"/>
            <a:ext cx="1203325" cy="387350"/>
          </a:xfrm>
          <a:prstGeom prst="rect">
            <a:avLst/>
          </a:prstGeom>
        </p:spPr>
      </p:pic>
      <p:pic>
        <p:nvPicPr>
          <p:cNvPr id="5" name="ef655h.jpg" descr="id:2147495898;FounderCES"/>
          <p:cNvPicPr/>
          <p:nvPr/>
        </p:nvPicPr>
        <p:blipFill>
          <a:blip r:embed="rId2"/>
          <a:stretch>
            <a:fillRect/>
          </a:stretch>
        </p:blipFill>
        <p:spPr>
          <a:xfrm>
            <a:off x="8111430" y="2132856"/>
            <a:ext cx="1872208" cy="2237866"/>
          </a:xfrm>
          <a:prstGeom prst="rect">
            <a:avLst/>
          </a:prstGeom>
        </p:spPr>
      </p:pic>
      <p:sp>
        <p:nvSpPr>
          <p:cNvPr id="6" name="内容占位符 1"/>
          <p:cNvSpPr txBox="1"/>
          <p:nvPr/>
        </p:nvSpPr>
        <p:spPr bwMode="auto">
          <a:xfrm>
            <a:off x="360854" y="4607042"/>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3"/>
          <a:stretch>
            <a:fillRect/>
          </a:stretch>
        </p:blipFill>
        <p:spPr>
          <a:xfrm>
            <a:off x="430424" y="4769643"/>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3900235"/>
          </a:xfrm>
        </p:spPr>
        <p:txBody>
          <a:bodyPr/>
          <a:lstStyle/>
          <a:p>
            <a:pPr hangingPunct="0">
              <a:spcAft>
                <a:spcPts val="0"/>
              </a:spcAft>
              <a:tabLst>
                <a:tab pos="9842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自由下落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接触弹簧时有竖直向下的速度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以小球为研究对象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分析小球的受力情况和运动情况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开始阶段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弹力小于重力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合力方向竖直向下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与速度方向相同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小球做加速运动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随着小球向下运动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弹簧的压缩量逐渐变大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则弹簧弹力逐渐变大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根据牛顿第二定律可知加速度变小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当弹力等于重力时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当弹力大于重力时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合力方向竖直向上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与速度方向相反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小球做减速运动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随着小球向下运动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弹簧的压缩量逐渐变大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则弹簧弹力逐渐变大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根据牛顿第二定律可知加速度变大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3960;FounderCES"/>
          <p:cNvPicPr/>
          <p:nvPr/>
        </p:nvPicPr>
        <p:blipFill>
          <a:blip r:embed="rId1"/>
          <a:stretch>
            <a:fillRect/>
          </a:stretch>
        </p:blipFill>
        <p:spPr>
          <a:xfrm>
            <a:off x="490956" y="908720"/>
            <a:ext cx="835902" cy="297919"/>
          </a:xfrm>
          <a:prstGeom prst="rect">
            <a:avLst/>
          </a:prstGeom>
        </p:spPr>
      </p:pic>
      <p:pic>
        <p:nvPicPr>
          <p:cNvPr id="7" name="ef655h.jpg" descr="id:2147495898;FounderCES"/>
          <p:cNvPicPr/>
          <p:nvPr/>
        </p:nvPicPr>
        <p:blipFill>
          <a:blip r:embed="rId2"/>
          <a:stretch>
            <a:fillRect/>
          </a:stretch>
        </p:blipFill>
        <p:spPr>
          <a:xfrm>
            <a:off x="5303118" y="4637580"/>
            <a:ext cx="1656184" cy="197965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13411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瞬时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加速度的计算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力学模型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加速度与合外力是瞬时对应关系，题目中常有一些如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瞬时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突然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等标志性词语，它们经常出现在轻绳、轻杆、轻弹簧和橡皮绳等力学模型题目中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5919;FounderCES"/>
          <p:cNvPicPr/>
          <p:nvPr/>
        </p:nvPicPr>
        <p:blipFill>
          <a:blip r:embed="rId1"/>
          <a:stretch>
            <a:fillRect/>
          </a:stretch>
        </p:blipFill>
        <p:spPr>
          <a:xfrm>
            <a:off x="370878" y="836712"/>
            <a:ext cx="1228725" cy="43116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360854" y="908720"/>
            <a:ext cx="11494992" cy="4824536"/>
          </a:xfrm>
          <a:prstGeom prst="rect">
            <a:avLst/>
          </a:prstGeom>
          <a:solidFill>
            <a:srgbClr val="E3F2E7"/>
          </a:solidFill>
          <a:ln w="19050" algn="ctr">
            <a:no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名师点拨.eps" descr="id:2147495926;FounderCES"/>
          <p:cNvPicPr/>
          <p:nvPr/>
        </p:nvPicPr>
        <p:blipFill>
          <a:blip r:embed="rId1"/>
          <a:stretch>
            <a:fillRect/>
          </a:stretch>
        </p:blipFill>
        <p:spPr>
          <a:xfrm>
            <a:off x="360854" y="1069285"/>
            <a:ext cx="1737360" cy="405765"/>
          </a:xfrm>
          <a:prstGeom prst="rect">
            <a:avLst/>
          </a:prstGeom>
        </p:spPr>
      </p:pic>
      <p:pic>
        <p:nvPicPr>
          <p:cNvPr id="7" name="CZ327.eps" descr="id:2147495933;FounderCES"/>
          <p:cNvPicPr/>
          <p:nvPr/>
        </p:nvPicPr>
        <p:blipFill>
          <a:blip r:embed="rId2"/>
          <a:stretch>
            <a:fillRect/>
          </a:stretch>
        </p:blipFill>
        <p:spPr>
          <a:xfrm>
            <a:off x="2818289" y="1402715"/>
            <a:ext cx="6553835" cy="405257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求解瞬时加速度时应注意的问题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物体的受力情况和运动情况是瞬时对应的，当外界因素发生变化时，需要重新进行受力分析和运动分析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加速度可以随着力的突变而突变，但速度的变化需要一个积累的过程，速度不会发生突变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0967"/>
            <a:ext cx="11485848" cy="5078313"/>
          </a:xfrm>
          <a:solidFill>
            <a:srgbClr val="E3F2E7"/>
          </a:solidFill>
        </p:spPr>
        <p:txBody>
          <a:bodyPr/>
          <a:lstStyle/>
          <a:p>
            <a:pPr hangingPunct="0">
              <a:spcAft>
                <a:spcPts val="0"/>
              </a:spcAft>
              <a:tabLst>
                <a:tab pos="187769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抓住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两关键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、遵循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四步骤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分析瞬时加速度的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两个关键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明确绳或线类、弹簧或橡皮绳类模型的特点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分析瞬时前、后物体的受力情况和运动状态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求解瞬时加速度的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四个步骤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分析原来物体的受力情况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分析物体在加速度突变时的受力情况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由牛顿第二定律列方程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求出瞬时加速度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并讨论其合理性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5940;FounderCES"/>
          <p:cNvPicPr/>
          <p:nvPr/>
        </p:nvPicPr>
        <p:blipFill>
          <a:blip r:embed="rId1"/>
          <a:stretch>
            <a:fillRect/>
          </a:stretch>
        </p:blipFill>
        <p:spPr>
          <a:xfrm>
            <a:off x="478582" y="1033567"/>
            <a:ext cx="1630680" cy="33972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59646"/>
              </a:xfrm>
            </p:spPr>
            <p:txBody>
              <a:bodyPr/>
              <a:lstStyle/>
              <a:p>
                <a:pPr algn="dist" hangingPunct="0">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河北衡水中学开学考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用轻绳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连接，然后用轻弹簧竖直悬挂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，弹簧始终在弹性限度内，则在剪断轻绳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的瞬间，下列说法正确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341120" algn="l"/>
                    <a:tab pos="594042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10000"/>
                  </a:lnSpc>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的加速度大小为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上的弹力大小为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559646"/>
              </a:xfrm>
              <a:blipFill rotWithShape="1">
                <a:blip r:embed="rId1"/>
                <a:stretch>
                  <a:fillRect l="-2" t="-14" r="1" b="7"/>
                </a:stretch>
              </a:blipFill>
            </p:spPr>
            <p:txBody>
              <a:bodyPr/>
              <a:lstStyle/>
              <a:p>
                <a:r>
                  <a:rPr lang="zh-CN" altLang="en-US">
                    <a:noFill/>
                  </a:rPr>
                  <a:t> </a:t>
                </a:r>
              </a:p>
            </p:txBody>
          </p:sp>
        </mc:Fallback>
      </mc:AlternateContent>
      <p:pic>
        <p:nvPicPr>
          <p:cNvPr id="3" name="as907.jpg" descr="id:2147495947;FounderCES"/>
          <p:cNvPicPr/>
          <p:nvPr/>
        </p:nvPicPr>
        <p:blipFill>
          <a:blip r:embed="rId2"/>
          <a:stretch>
            <a:fillRect/>
          </a:stretch>
        </p:blipFill>
        <p:spPr>
          <a:xfrm>
            <a:off x="6815286" y="2636912"/>
            <a:ext cx="1025959" cy="2376264"/>
          </a:xfrm>
          <a:prstGeom prst="rect">
            <a:avLst/>
          </a:prstGeom>
        </p:spPr>
      </p:pic>
      <p:sp>
        <p:nvSpPr>
          <p:cNvPr id="4" name="内容占位符 1"/>
          <p:cNvSpPr txBox="1"/>
          <p:nvPr/>
        </p:nvSpPr>
        <p:spPr bwMode="auto">
          <a:xfrm>
            <a:off x="360854" y="516322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rPr>
              <a:t>A</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rPr>
              <a:t>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3967;FounderCES"/>
          <p:cNvPicPr/>
          <p:nvPr/>
        </p:nvPicPr>
        <p:blipFill>
          <a:blip r:embed="rId3"/>
          <a:stretch>
            <a:fillRect/>
          </a:stretch>
        </p:blipFill>
        <p:spPr>
          <a:xfrm>
            <a:off x="430424" y="5325829"/>
            <a:ext cx="842082" cy="299992"/>
          </a:xfrm>
          <a:prstGeom prst="rect">
            <a:avLst/>
          </a:prstGeom>
        </p:spPr>
      </p:pic>
      <p:pic>
        <p:nvPicPr>
          <p:cNvPr id="6" name="24典例4.eps" descr="id:2147495954;FounderCES"/>
          <p:cNvPicPr/>
          <p:nvPr/>
        </p:nvPicPr>
        <p:blipFill>
          <a:blip r:embed="rId4"/>
          <a:stretch>
            <a:fillRect/>
          </a:stretch>
        </p:blipFill>
        <p:spPr>
          <a:xfrm>
            <a:off x="430424" y="908720"/>
            <a:ext cx="1203325" cy="387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68780"/>
              </a:xfrm>
            </p:spPr>
            <p:txBody>
              <a:bodyPr/>
              <a:lstStyle/>
              <a:p>
                <a:pPr algn="dist" hangingPunct="0">
                  <a:spcAft>
                    <a:spcPts val="0"/>
                  </a:spcAft>
                  <a:tabLst>
                    <a:tab pos="893445"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剪断轻绳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为整体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根据受力平衡可得弹簧弹力为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剪断轻绳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弹簧弹力保持不变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10000"/>
                  </a:lnSpc>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弹</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剪断轻绳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为整体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该整体只受重力作用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的加速度大小均为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则轻绳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200000"/>
                  </a:lnSpc>
                  <a:spcAft>
                    <a:spcPts val="0"/>
                  </a:spcAft>
                  <a:tabLst>
                    <a:tab pos="594106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力大小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268780"/>
              </a:xfrm>
              <a:blipFill rotWithShape="1">
                <a:blip r:embed="rId1"/>
                <a:stretch>
                  <a:fillRect l="-2" t="-19" r="1" b="13"/>
                </a:stretch>
              </a:blipFill>
            </p:spPr>
            <p:txBody>
              <a:bodyPr/>
              <a:lstStyle/>
              <a:p>
                <a:r>
                  <a:rPr lang="zh-CN" altLang="en-US">
                    <a:noFill/>
                  </a:rPr>
                  <a:t> </a:t>
                </a:r>
              </a:p>
            </p:txBody>
          </p:sp>
        </mc:Fallback>
      </mc:AlternateContent>
      <p:pic>
        <p:nvPicPr>
          <p:cNvPr id="3" name="24解析.eps" descr="id:2147495961;FounderCES"/>
          <p:cNvPicPr/>
          <p:nvPr/>
        </p:nvPicPr>
        <p:blipFill>
          <a:blip r:embed="rId2"/>
          <a:stretch>
            <a:fillRect/>
          </a:stretch>
        </p:blipFill>
        <p:spPr>
          <a:xfrm>
            <a:off x="478582" y="904446"/>
            <a:ext cx="840740" cy="299720"/>
          </a:xfrm>
          <a:prstGeom prst="rect">
            <a:avLst/>
          </a:prstGeom>
        </p:spPr>
      </p:pic>
      <p:pic>
        <p:nvPicPr>
          <p:cNvPr id="4" name="as907.jpg" descr="id:2147495947;FounderCES"/>
          <p:cNvPicPr/>
          <p:nvPr/>
        </p:nvPicPr>
        <p:blipFill>
          <a:blip r:embed="rId3"/>
          <a:stretch>
            <a:fillRect/>
          </a:stretch>
        </p:blipFill>
        <p:spPr>
          <a:xfrm>
            <a:off x="5447134" y="4149080"/>
            <a:ext cx="1025959" cy="2376264"/>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14319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单位制</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在物理计算</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简化表达式书写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在物理计算中，如果所有已知量都用同一种单位制的单位来表示，计算结果也必定是用这种单位制中的单位来表示的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因此在计算过程中不必把各物理量的单位一一代入，只要在数字计算式末尾写出所求量的单位即可，从而使计算更简便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检验计算的结果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将各物理量单位统一成国际单位制单位，只要正确地应用公式，计算结果必定是用国际单位制单位来表示的，只有所求物理量计算结果的单位和该物理量在国际单位制中的单位完全一致时，该运算过程才可能正确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若所求物理量单位不对，则结果一定错误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5.eps" descr="id:2147495975;FounderCES"/>
          <p:cNvPicPr/>
          <p:nvPr/>
        </p:nvPicPr>
        <p:blipFill>
          <a:blip r:embed="rId1"/>
          <a:stretch>
            <a:fillRect/>
          </a:stretch>
        </p:blipFill>
        <p:spPr>
          <a:xfrm>
            <a:off x="478582" y="836712"/>
            <a:ext cx="1228725" cy="4311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比例系数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的含义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，取不同的单位时，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的数值不一样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在质量的单位取千克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，加速度的单位取米每二次方秒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，力的单位取牛顿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时，牛顿第二定律可以表述为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p:nvPr/>
            </p:nvSpPr>
            <p:spPr bwMode="auto">
              <a:xfrm>
                <a:off x="360854" y="3267627"/>
                <a:ext cx="11485848" cy="1356995"/>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2157095" algn="l"/>
                    <a:tab pos="5940425" algn="l"/>
                  </a:tabLs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𝒌𝒎</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揭示了加速度与物体所受合外力和质量的一种决定关系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t</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是加速度的定义式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成正比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成反比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3267627"/>
                <a:ext cx="11485848" cy="1356995"/>
              </a:xfrm>
              <a:prstGeom prst="rect">
                <a:avLst/>
              </a:prstGeom>
              <a:blipFill rotWithShape="1">
                <a:blip r:embed="rId1"/>
                <a:stretch>
                  <a:fillRect l="-2" t="-41" r="1" b="41"/>
                </a:stretch>
              </a:blipFill>
              <a:ln>
                <a:noFill/>
              </a:ln>
            </p:spPr>
            <p:txBody>
              <a:bodyPr/>
              <a:lstStyle/>
              <a:p>
                <a:r>
                  <a:rPr lang="zh-CN" altLang="en-US">
                    <a:noFill/>
                  </a:rPr>
                  <a:t> </a:t>
                </a:r>
              </a:p>
            </p:txBody>
          </p:sp>
        </mc:Fallback>
      </mc:AlternateContent>
      <p:pic>
        <p:nvPicPr>
          <p:cNvPr id="4" name="温馨提示.eps" descr="id:2147490013;FounderCES"/>
          <p:cNvPicPr/>
          <p:nvPr/>
        </p:nvPicPr>
        <p:blipFill>
          <a:blip r:embed="rId2"/>
          <a:stretch>
            <a:fillRect/>
          </a:stretch>
        </p:blipFill>
        <p:spPr>
          <a:xfrm>
            <a:off x="395094" y="3515675"/>
            <a:ext cx="2027704" cy="398730"/>
          </a:xfrm>
          <a:prstGeom prst="rect">
            <a:avLst/>
          </a:prstGeom>
          <a:solidFill>
            <a:srgbClr val="E3F2E7"/>
          </a:solid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简化计算过程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用物理规律解决问题时，要将所有物理量的单位都统一到国际单位制中，用国际单位制中的基本单位和导出单位表示，这样就可以省去计算过程中单位的代入，从而使计算更简便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125222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《水浒传》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第一百零七回写道：</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众将看他两个本事，都是半斤八两的，打扮也差不多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都是我国自秦朝开始使用的</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的计量单位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按旧制，半斤就是八两，所以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半斤八两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常用来比喻两人大致相当，不分上下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国际单位制在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年通过，以长度的米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、质量的千克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、时间的秒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、电流的安培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、热力学温度的开尔文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、物质的量的摩尔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、发光强度的坎德拉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七个单位为基本单位，以平面角的弧度、立体角的球面度两个单位为辅助单位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这七个基本单位和两个辅助单位，可以构成不同科学技术领域中所需要的全部单位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在厘米克秒制中，规定使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的物体产生</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加速度的力为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1dyn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5.eps" descr="id:2147495982;FounderCES"/>
          <p:cNvPicPr/>
          <p:nvPr/>
        </p:nvPicPr>
        <p:blipFill>
          <a:blip r:embed="rId1"/>
          <a:stretch>
            <a:fillRect/>
          </a:stretch>
        </p:blipFill>
        <p:spPr>
          <a:xfrm>
            <a:off x="478582" y="836712"/>
            <a:ext cx="1203325" cy="387350"/>
          </a:xfrm>
          <a:prstGeom prst="rect">
            <a:avLst/>
          </a:prstGeom>
        </p:spPr>
      </p:pic>
      <p:sp>
        <p:nvSpPr>
          <p:cNvPr id="4" name="内容占位符 1"/>
          <p:cNvSpPr txBox="1"/>
          <p:nvPr/>
        </p:nvSpPr>
        <p:spPr bwMode="auto">
          <a:xfrm>
            <a:off x="360854" y="568094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9842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5996;FounderCES"/>
          <p:cNvPicPr/>
          <p:nvPr/>
        </p:nvPicPr>
        <p:blipFill>
          <a:blip r:embed="rId2"/>
          <a:stretch>
            <a:fillRect/>
          </a:stretch>
        </p:blipFill>
        <p:spPr>
          <a:xfrm>
            <a:off x="386696" y="5858962"/>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25475"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都是质量单位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25475"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dyn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cm/s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5961;FounderCES"/>
          <p:cNvPicPr/>
          <p:nvPr/>
        </p:nvPicPr>
        <p:blipFill>
          <a:blip r:embed="rId1"/>
          <a:stretch>
            <a:fillRect/>
          </a:stretch>
        </p:blipFill>
        <p:spPr>
          <a:xfrm>
            <a:off x="478582" y="904446"/>
            <a:ext cx="840740" cy="29972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15208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量纲法解决问题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法是物理学中常用的一种解决问题的定性分析方法，也是验证关系式是否正确时常用的判别方法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是物理量的基本属性，可简单类比于该物理量的单位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对一个物理量进行描述时，总离不开这个物理量的单位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有些物理量没有单位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称为无量纲量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其量纲默认为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当用等式描述已知物理量时，其等号两端就必须保持量纲的一致性，即单位的一致性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可以用这个方法来验证解题所得等式是否正确或判断选项是否正确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6.eps" descr="id:2147496003;FounderCES"/>
          <p:cNvPicPr/>
          <p:nvPr/>
        </p:nvPicPr>
        <p:blipFill>
          <a:blip r:embed="rId1"/>
          <a:stretch>
            <a:fillRect/>
          </a:stretch>
        </p:blipFill>
        <p:spPr>
          <a:xfrm>
            <a:off x="478582" y="836712"/>
            <a:ext cx="1228725" cy="431165"/>
          </a:xfrm>
          <a:prstGeom prst="rect">
            <a:avLst/>
          </a:prstGeom>
        </p:spPr>
      </p:pic>
      <p:sp>
        <p:nvSpPr>
          <p:cNvPr id="4" name="内容占位符 1"/>
          <p:cNvSpPr txBox="1"/>
          <p:nvPr/>
        </p:nvSpPr>
        <p:spPr bwMode="auto">
          <a:xfrm>
            <a:off x="360854" y="4821469"/>
            <a:ext cx="11485848" cy="1130246"/>
          </a:xfrm>
          <a:prstGeom prst="rect">
            <a:avLst/>
          </a:prstGeom>
          <a:solidFill>
            <a:srgbClr val="E3F2E7"/>
          </a:solid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877695" algn="l"/>
                <a:tab pos="594042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等式两边的量纲相等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等式不一定正确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等式两边的量纲不相等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则等式一定错误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6010;FounderCES"/>
          <p:cNvPicPr/>
          <p:nvPr/>
        </p:nvPicPr>
        <p:blipFill>
          <a:blip r:embed="rId2"/>
          <a:stretch>
            <a:fillRect/>
          </a:stretch>
        </p:blipFill>
        <p:spPr>
          <a:xfrm>
            <a:off x="500895" y="4961513"/>
            <a:ext cx="1711325" cy="335915"/>
          </a:xfrm>
          <a:prstGeom prst="rect">
            <a:avLst/>
          </a:prstGeom>
          <a:solidFill>
            <a:srgbClr val="E3F2E7"/>
          </a:solid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87822"/>
              </a:xfrm>
            </p:spPr>
            <p:txBody>
              <a:bodyPr/>
              <a:lstStyle/>
              <a:p>
                <a:pPr hangingPunct="0">
                  <a:spcAft>
                    <a:spcPts val="0"/>
                  </a:spcAft>
                  <a:tabLst>
                    <a:tab pos="1431925"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河北张家口期末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如图所示，由高压水枪竖直向上喷出的水柱，将一个开口向下的小铁盒顶在空中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已知水的密度为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，以恒定速率</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从横截面积为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的水枪枪口中持续喷出，向上运动并以速率</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冲击小铁盒后，以相同的速率</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竖直返回，水与铁盒作用时这部分水所受重力可忽略不计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试从单位制角度分析下列水与铁盒间的平均作用力表达式可能正确的是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87822"/>
              </a:xfrm>
              <a:blipFill rotWithShape="1">
                <a:blip r:embed="rId1"/>
                <a:stretch>
                  <a:fillRect l="-2" t="-12" r="1" b="9"/>
                </a:stretch>
              </a:blipFill>
            </p:spPr>
            <p:txBody>
              <a:bodyPr/>
              <a:lstStyle/>
              <a:p>
                <a:r>
                  <a:rPr lang="zh-CN" altLang="en-US">
                    <a:noFill/>
                  </a:rPr>
                  <a:t> </a:t>
                </a:r>
              </a:p>
            </p:txBody>
          </p:sp>
        </mc:Fallback>
      </mc:AlternateContent>
      <p:pic>
        <p:nvPicPr>
          <p:cNvPr id="5" name="24典例6.eps" descr="id:2147496024;FounderCES"/>
          <p:cNvPicPr/>
          <p:nvPr/>
        </p:nvPicPr>
        <p:blipFill>
          <a:blip r:embed="rId2"/>
          <a:stretch>
            <a:fillRect/>
          </a:stretch>
        </p:blipFill>
        <p:spPr>
          <a:xfrm>
            <a:off x="478582" y="908720"/>
            <a:ext cx="1203325" cy="387350"/>
          </a:xfrm>
          <a:prstGeom prst="rect">
            <a:avLst/>
          </a:prstGeom>
        </p:spPr>
      </p:pic>
      <p:pic>
        <p:nvPicPr>
          <p:cNvPr id="7" name="as909.jpg" descr="id:2147496017;FounderCES"/>
          <p:cNvPicPr/>
          <p:nvPr/>
        </p:nvPicPr>
        <p:blipFill>
          <a:blip r:embed="rId3"/>
          <a:stretch>
            <a:fillRect/>
          </a:stretch>
        </p:blipFill>
        <p:spPr>
          <a:xfrm>
            <a:off x="5662655" y="3645024"/>
            <a:ext cx="882246" cy="2736304"/>
          </a:xfrm>
          <a:prstGeom prst="rect">
            <a:avLst/>
          </a:prstGeom>
        </p:spPr>
      </p:pic>
      <p:sp>
        <p:nvSpPr>
          <p:cNvPr id="8" name="内容占位符 1"/>
          <p:cNvSpPr txBox="1"/>
          <p:nvPr/>
        </p:nvSpPr>
        <p:spPr bwMode="auto">
          <a:xfrm>
            <a:off x="360854" y="587336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latin typeface="Times New Roman" panose="02020603050405020304" pitchFamily="18" charset="0"/>
                <a:ea typeface="宋体" panose="02010600030101010101" pitchFamily="2" charset="-122"/>
              </a:rPr>
              <a:t>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答案.eps" descr="id:2147493967;FounderCES"/>
          <p:cNvPicPr/>
          <p:nvPr/>
        </p:nvPicPr>
        <p:blipFill>
          <a:blip r:embed="rId4"/>
          <a:stretch>
            <a:fillRect/>
          </a:stretch>
        </p:blipFill>
        <p:spPr>
          <a:xfrm>
            <a:off x="430424" y="6035970"/>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力学单位制可知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横截面积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选项中只有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的单位是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5961;FounderCES"/>
          <p:cNvPicPr/>
          <p:nvPr/>
        </p:nvPicPr>
        <p:blipFill>
          <a:blip r:embed="rId1"/>
          <a:stretch>
            <a:fillRect/>
          </a:stretch>
        </p:blipFill>
        <p:spPr>
          <a:xfrm>
            <a:off x="478582" y="904446"/>
            <a:ext cx="840740" cy="299720"/>
          </a:xfrm>
          <a:prstGeom prst="rect">
            <a:avLst/>
          </a:prstGeom>
        </p:spPr>
      </p:pic>
      <p:pic>
        <p:nvPicPr>
          <p:cNvPr id="4" name="as909.jpg" descr="id:2147496017;FounderCES"/>
          <p:cNvPicPr/>
          <p:nvPr/>
        </p:nvPicPr>
        <p:blipFill>
          <a:blip r:embed="rId2"/>
          <a:stretch>
            <a:fillRect/>
          </a:stretch>
        </p:blipFill>
        <p:spPr>
          <a:xfrm>
            <a:off x="6023198" y="2132856"/>
            <a:ext cx="882246" cy="2736304"/>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15208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受力确定运动情况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注意研究对象的选取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在解决问题时，可以用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隔离法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对某个物体或系统进行研究，也可以用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整体法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对系统整体进行研究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的区别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内力不会改变物体的运动状态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物体所受的合外力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与物体运动的加速度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有瞬时对应关系，所以我们分析问题时要特别注意物体所受的力在运动过程中是否发生变化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是矢量式，所以在应用时要选择正方向，一般我们选择合外力的方向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即加速度的方向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为正方向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7.eps" descr="id:2147496045;FounderCES"/>
          <p:cNvPicPr/>
          <p:nvPr/>
        </p:nvPicPr>
        <p:blipFill>
          <a:blip r:embed="rId1"/>
          <a:stretch>
            <a:fillRect/>
          </a:stretch>
        </p:blipFill>
        <p:spPr>
          <a:xfrm>
            <a:off x="458704" y="826773"/>
            <a:ext cx="1228725" cy="43116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6776"/>
            <a:ext cx="11485848" cy="3416320"/>
          </a:xfrm>
          <a:solidFill>
            <a:srgbClr val="E3F2E7"/>
          </a:solidFill>
        </p:spPr>
        <p:txBody>
          <a:bodyPr/>
          <a:lstStyle/>
          <a:p>
            <a:pPr hangingPunct="0">
              <a:spcAft>
                <a:spcPts val="0"/>
              </a:spcAft>
              <a:tabLst>
                <a:tab pos="187769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受力确定运动情况的解题步骤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对研究对象进行受力分析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并画出物体的受力图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根据力的合成与分解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求出物体所受的合外力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包括大小和方向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根据牛顿第二定律列方程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求出物体运动的加速度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结合物体运动的初始条件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选择运动学公式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求出所需的运动学量</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任意时刻的位移、速度以及运动时间等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6052;FounderCES"/>
          <p:cNvPicPr/>
          <p:nvPr/>
        </p:nvPicPr>
        <p:blipFill>
          <a:blip r:embed="rId1"/>
          <a:stretch>
            <a:fillRect/>
          </a:stretch>
        </p:blipFill>
        <p:spPr>
          <a:xfrm>
            <a:off x="478582" y="1039376"/>
            <a:ext cx="1630680" cy="33972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hangingPunct="0">
              <a:spcAft>
                <a:spcPts val="0"/>
              </a:spcAft>
              <a:tabLst>
                <a:tab pos="13411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辽宁大连市第十二中学月考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如图所示，竖直面内有一个固定圆环，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是它在竖直方向上的直径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两根光滑滑轨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的端点都在圆周上，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将两个完全相同的小滑块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点无初速度释放，在它们各自沿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运动到圆周上的过程中，下列说法中正确的是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滑块运动的时间较长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滑块的加速度较小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滑块受到的弹力较小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滑块受到的合力较大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7.eps" descr="id:2147496059;FounderCES"/>
          <p:cNvPicPr/>
          <p:nvPr/>
        </p:nvPicPr>
        <p:blipFill>
          <a:blip r:embed="rId1"/>
          <a:stretch>
            <a:fillRect/>
          </a:stretch>
        </p:blipFill>
        <p:spPr>
          <a:xfrm>
            <a:off x="478582" y="908720"/>
            <a:ext cx="1203325" cy="387350"/>
          </a:xfrm>
          <a:prstGeom prst="rect">
            <a:avLst/>
          </a:prstGeom>
        </p:spPr>
      </p:pic>
      <p:pic>
        <p:nvPicPr>
          <p:cNvPr id="4" name="ef658h.jpg" descr="id:2147496066;FounderCES"/>
          <p:cNvPicPr/>
          <p:nvPr/>
        </p:nvPicPr>
        <p:blipFill>
          <a:blip r:embed="rId2"/>
          <a:stretch>
            <a:fillRect/>
          </a:stretch>
        </p:blipFill>
        <p:spPr>
          <a:xfrm>
            <a:off x="6455246" y="3101212"/>
            <a:ext cx="1935644" cy="2151438"/>
          </a:xfrm>
          <a:prstGeom prst="rect">
            <a:avLst/>
          </a:prstGeom>
        </p:spPr>
      </p:pic>
      <p:sp>
        <p:nvSpPr>
          <p:cNvPr id="5" name="内容占位符 1"/>
          <p:cNvSpPr txBox="1"/>
          <p:nvPr/>
        </p:nvSpPr>
        <p:spPr bwMode="auto">
          <a:xfrm>
            <a:off x="360854" y="5124940"/>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3"/>
          <a:stretch>
            <a:fillRect/>
          </a:stretch>
        </p:blipFill>
        <p:spPr>
          <a:xfrm>
            <a:off x="430424" y="5287541"/>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680" y="746125"/>
                <a:ext cx="11602085" cy="4194810"/>
              </a:xfrm>
            </p:spPr>
            <p:txBody>
              <a:bodyPr wrap="square">
                <a:noAutofit/>
              </a:bodyPr>
              <a:lstStyle/>
              <a:p>
                <a:pPr algn="just" hangingPunct="0">
                  <a:spcAft>
                    <a:spcPts val="0"/>
                  </a:spcAft>
                  <a:tabLst>
                    <a:tab pos="9842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一端在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点的光滑滑轨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设滑轨与竖直直径的夹角为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圆环的半径为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对滑块受力分析可得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滑块所受的弹力大小为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所受合力大小为</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滑块的加速度大小为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滑块沿滑轨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的位移为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根据位移与时间的关系有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可得滑块沿滑轨运动的时间为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可知两滑块运动时间相等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滑块的滑轨与竖直直径的夹角</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spcAft>
                    <a:spcPts val="0"/>
                  </a:spcAft>
                  <a:tabLst>
                    <a:tab pos="98425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滑块加速度较大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滑块受到的弹力较小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滑块受到的合力较大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680" y="746125"/>
                <a:ext cx="11602085" cy="4194810"/>
              </a:xfrm>
              <a:blipFill rotWithShape="1">
                <a:blip r:embed="rId1"/>
                <a:stretch>
                  <a:fillRect/>
                </a:stretch>
              </a:blipFill>
            </p:spPr>
            <p:txBody>
              <a:bodyPr/>
              <a:lstStyle/>
              <a:p>
                <a:r>
                  <a:rPr lang="zh-CN" altLang="en-US">
                    <a:noFill/>
                  </a:rPr>
                  <a:t> </a:t>
                </a:r>
              </a:p>
            </p:txBody>
          </p:sp>
        </mc:Fallback>
      </mc:AlternateContent>
      <p:pic>
        <p:nvPicPr>
          <p:cNvPr id="3" name="24解析.eps" descr="id:2147496073;FounderCES"/>
          <p:cNvPicPr/>
          <p:nvPr/>
        </p:nvPicPr>
        <p:blipFill>
          <a:blip r:embed="rId2"/>
          <a:stretch>
            <a:fillRect/>
          </a:stretch>
        </p:blipFill>
        <p:spPr>
          <a:xfrm>
            <a:off x="478582" y="908720"/>
            <a:ext cx="840740" cy="299720"/>
          </a:xfrm>
          <a:prstGeom prst="rect">
            <a:avLst/>
          </a:prstGeom>
        </p:spPr>
      </p:pic>
      <p:pic>
        <p:nvPicPr>
          <p:cNvPr id="4" name="ef658h.jpg" descr="id:2147496066;FounderCES"/>
          <p:cNvPicPr/>
          <p:nvPr/>
        </p:nvPicPr>
        <p:blipFill>
          <a:blip r:embed="rId3"/>
          <a:stretch>
            <a:fillRect/>
          </a:stretch>
        </p:blipFill>
        <p:spPr>
          <a:xfrm>
            <a:off x="5135880" y="4837430"/>
            <a:ext cx="1609725" cy="178943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5078313"/>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：牛顿第二定律表明，力与加速度总是同时出现，同时消失；力不变则加速度也不变，力随时间改变，加速度也随时间改变；合外力为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则加速度为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，这时物体将保持静止或匀速直线运动状态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从受力确定运动情况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已知物体所受的力，可以由牛顿第二定律求出物体的加速度，再通过运动学规律就可以确定物体的运动情况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从运动情况确定受力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已知物体的运动情况，根据运动学规律求出物体的加速度，结合受力分析，再根据牛顿第二定律就可以求出力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08720"/>
                <a:ext cx="11485848" cy="4202241"/>
              </a:xfrm>
              <a:solidFill>
                <a:srgbClr val="E3F2E7"/>
              </a:solidFill>
            </p:spPr>
            <p:txBody>
              <a:bodyPr/>
              <a:lstStyle/>
              <a:p>
                <a:pPr hangingPunct="0">
                  <a:spcAft>
                    <a:spcPts val="0"/>
                  </a:spcAft>
                  <a:tabLst>
                    <a:tab pos="1978025"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等时圆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模型是指物体沿着位于同一竖直圆内的所有光滑弦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从圆周上由静止下滑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到达圆周上最低点的时间相等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若竖直圆的半径为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lnSpc>
                    <a:spcPct val="110000"/>
                  </a:lnSpc>
                  <a:spcAft>
                    <a:spcPts val="0"/>
                  </a:spcAft>
                  <a:tabLst>
                    <a:tab pos="1978025" algn="l"/>
                    <a:tab pos="5940425" algn="l"/>
                  </a:tabLs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由此可知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与弦的倾斜角无关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常见的等时圆模型如图所示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lnSpc>
                    <a:spcPct val="110000"/>
                  </a:lnSpc>
                  <a:spcAft>
                    <a:spcPts val="0"/>
                  </a:spcAft>
                  <a:tabLst>
                    <a:tab pos="1978025" algn="l"/>
                    <a:tab pos="5940425"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908720"/>
                <a:ext cx="11485848" cy="4202241"/>
              </a:xfrm>
              <a:blipFill rotWithShape="1">
                <a:blip r:embed="rId1"/>
                <a:stretch>
                  <a:fillRect l="-2" t="-1" r="1" b="11"/>
                </a:stretch>
              </a:blipFill>
            </p:spPr>
            <p:txBody>
              <a:bodyPr/>
              <a:lstStyle/>
              <a:p>
                <a:r>
                  <a:rPr lang="zh-CN" altLang="en-US">
                    <a:noFill/>
                  </a:rPr>
                  <a:t> </a:t>
                </a:r>
              </a:p>
            </p:txBody>
          </p:sp>
        </mc:Fallback>
      </mc:AlternateContent>
      <p:pic>
        <p:nvPicPr>
          <p:cNvPr id="3" name="顿有所悟.eps" descr="id:2147496087;FounderCES"/>
          <p:cNvPicPr/>
          <p:nvPr/>
        </p:nvPicPr>
        <p:blipFill>
          <a:blip r:embed="rId2"/>
          <a:stretch>
            <a:fillRect/>
          </a:stretch>
        </p:blipFill>
        <p:spPr>
          <a:xfrm>
            <a:off x="550590" y="1009251"/>
            <a:ext cx="1667510" cy="365760"/>
          </a:xfrm>
          <a:prstGeom prst="rect">
            <a:avLst/>
          </a:prstGeom>
        </p:spPr>
      </p:pic>
      <p:pic>
        <p:nvPicPr>
          <p:cNvPr id="4" name="CZ341.eps" descr="id:2147496094;FounderCES"/>
          <p:cNvPicPr/>
          <p:nvPr/>
        </p:nvPicPr>
        <p:blipFill>
          <a:blip r:embed="rId3"/>
          <a:stretch>
            <a:fillRect/>
          </a:stretch>
        </p:blipFill>
        <p:spPr>
          <a:xfrm>
            <a:off x="4052729" y="2939901"/>
            <a:ext cx="4084955" cy="207327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tabLst>
                <a:tab pos="14319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运动情况确定受力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题目中所求的可能是合力，也可能是某一特定的力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一般要先求出合力的大小、方向，再根据力的分解来求特定的力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已知运动情况确定受力情况，关键是对研究对象进行正确的受力分析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一般先根据运动学公式求出加速度，再根据牛顿第二定律求出力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8.eps" descr="id:2147496101;FounderCES"/>
          <p:cNvPicPr/>
          <p:nvPr/>
        </p:nvPicPr>
        <p:blipFill>
          <a:blip r:embed="rId1"/>
          <a:stretch>
            <a:fillRect/>
          </a:stretch>
        </p:blipFill>
        <p:spPr>
          <a:xfrm>
            <a:off x="478582" y="805783"/>
            <a:ext cx="1228725" cy="43116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33123"/>
                <a:ext cx="11485848" cy="4324069"/>
              </a:xfrm>
              <a:solidFill>
                <a:srgbClr val="E3F2E7"/>
              </a:solidFill>
            </p:spPr>
            <p:txBody>
              <a:bodyPr/>
              <a:lstStyle/>
              <a:p>
                <a:pPr hangingPunct="0">
                  <a:spcAft>
                    <a:spcPts val="0"/>
                  </a:spcAft>
                  <a:tabLst>
                    <a:tab pos="187769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运动情况确定受力的解题步骤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运动情</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况</a:t>
                </a:r>
                <a14:m>
                  <m:oMath xmlns:m="http://schemas.openxmlformats.org/officeDocument/2006/math">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box>
                      <m:boxPr>
                        <m:ctrlPr>
                          <a:rPr lang="zh-CN" altLang="zh-CN" b="1" i="1">
                            <a:latin typeface="Cambria Math" panose="02040503050406030204" pitchFamily="18" charset="0"/>
                          </a:rPr>
                        </m:ctrlPr>
                      </m:boxPr>
                      <m:e>
                        <m:groupChr>
                          <m:groupChrPr>
                            <m:chr m:val="→"/>
                            <m:vertJc m:val="bot"/>
                            <m:ctrlPr>
                              <a:rPr lang="zh-CN" altLang="zh-CN" b="1" i="1">
                                <a:latin typeface="Cambria Math" panose="02040503050406030204" pitchFamily="18" charset="0"/>
                              </a:rPr>
                            </m:ctrlPr>
                          </m:groupChrPr>
                          <m:e>
                            <m: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运动学公式</m:t>
                            </m:r>
                          </m:e>
                        </m:groupChr>
                      </m:e>
                    </m:box>
                  </m:oMath>
                </a14:m>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加速度</a:t>
                </a:r>
                <a14:m>
                  <m:oMath xmlns:m="http://schemas.openxmlformats.org/officeDocument/2006/math">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groupChr>
                      <m:groupChrPr>
                        <m:chr m:val="→"/>
                        <m:vertJc m:val="bot"/>
                        <m:ctrlPr>
                          <a:rPr lang="zh-CN" altLang="zh-CN" b="1" i="1">
                            <a:latin typeface="Cambria Math" panose="02040503050406030204" pitchFamily="18" charset="0"/>
                          </a:rPr>
                        </m:ctrlPr>
                      </m:groupChrPr>
                      <m:e>
                        <m: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牛顿第二定律</m:t>
                        </m:r>
                      </m:e>
                    </m:groupChr>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受力情况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确定研究对象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对研究对象进行受力分析和运动过程分析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并画出物体的</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5941060" algn="l"/>
                  </a:tabLs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力图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选择合适的运动学公式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求出物体的加速度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根据牛顿第二定律列方程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求出物体所受的力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根据力的合成和分解方法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求出所需求解的力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33123"/>
                <a:ext cx="11485848" cy="4324069"/>
              </a:xfrm>
              <a:blipFill rotWithShape="1">
                <a:blip r:embed="rId1"/>
                <a:stretch>
                  <a:fillRect l="-2" r="1" b="8"/>
                </a:stretch>
              </a:blipFill>
            </p:spPr>
            <p:txBody>
              <a:bodyPr/>
              <a:lstStyle/>
              <a:p>
                <a:r>
                  <a:rPr lang="zh-CN" altLang="en-US">
                    <a:noFill/>
                  </a:rPr>
                  <a:t> </a:t>
                </a:r>
              </a:p>
            </p:txBody>
          </p:sp>
        </mc:Fallback>
      </mc:AlternateContent>
      <p:pic>
        <p:nvPicPr>
          <p:cNvPr id="3" name="关键提醒.eps" descr="id:2147496108;FounderCES"/>
          <p:cNvPicPr/>
          <p:nvPr/>
        </p:nvPicPr>
        <p:blipFill>
          <a:blip r:embed="rId2"/>
          <a:stretch>
            <a:fillRect/>
          </a:stretch>
        </p:blipFill>
        <p:spPr>
          <a:xfrm>
            <a:off x="498460" y="983349"/>
            <a:ext cx="1630680" cy="33972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134112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图甲所示是冰壶运动员在冰壶场上进行比赛训练时的情景，图乙是场地简化示意图，直线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是发球区边界线，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点是营垒区的中心，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是冰道中线，其长度为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347 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一次训练中，一运动员推动冰壶到达发球区边界线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点时，将冰壶以</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的初速度沿中线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水平向右推出，冰壶运动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后停止，冰壶在冰面上的运动视为匀减速直线运动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冰壶视为质点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求冰壶与冰面的动摩擦因数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8.eps" descr="id:2147496115;FounderCES"/>
          <p:cNvPicPr/>
          <p:nvPr/>
        </p:nvPicPr>
        <p:blipFill>
          <a:blip r:embed="rId1"/>
          <a:stretch>
            <a:fillRect/>
          </a:stretch>
        </p:blipFill>
        <p:spPr>
          <a:xfrm>
            <a:off x="478582" y="908720"/>
            <a:ext cx="1203325" cy="387350"/>
          </a:xfrm>
          <a:prstGeom prst="rect">
            <a:avLst/>
          </a:prstGeom>
        </p:spPr>
      </p:pic>
      <p:pic>
        <p:nvPicPr>
          <p:cNvPr id="4" name="we460.jpg" descr="id:2147496122;FounderCES"/>
          <p:cNvPicPr/>
          <p:nvPr/>
        </p:nvPicPr>
        <p:blipFill>
          <a:blip r:embed="rId2"/>
          <a:stretch>
            <a:fillRect/>
          </a:stretch>
        </p:blipFill>
        <p:spPr>
          <a:xfrm>
            <a:off x="1846734" y="4211506"/>
            <a:ext cx="3096344" cy="1881790"/>
          </a:xfrm>
          <a:prstGeom prst="rect">
            <a:avLst/>
          </a:prstGeom>
        </p:spPr>
      </p:pic>
      <p:pic>
        <p:nvPicPr>
          <p:cNvPr id="5" name="we461.jpg" descr="id:2147496129;FounderCES"/>
          <p:cNvPicPr/>
          <p:nvPr/>
        </p:nvPicPr>
        <p:blipFill>
          <a:blip r:embed="rId3"/>
          <a:stretch>
            <a:fillRect/>
          </a:stretch>
        </p:blipFill>
        <p:spPr>
          <a:xfrm>
            <a:off x="7084675" y="4211506"/>
            <a:ext cx="3259003" cy="1881790"/>
          </a:xfrm>
          <a:prstGeom prst="rect">
            <a:avLst/>
          </a:prstGeom>
        </p:spPr>
      </p:pic>
      <p:sp>
        <p:nvSpPr>
          <p:cNvPr id="6" name="内容占位符 1"/>
          <p:cNvSpPr txBox="1"/>
          <p:nvPr/>
        </p:nvSpPr>
        <p:spPr bwMode="auto">
          <a:xfrm>
            <a:off x="360854" y="616530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4243617"/>
                <a:ext cx="11485848" cy="1489639"/>
              </a:xfrm>
            </p:spPr>
            <p:txBody>
              <a:bodyPr/>
              <a:lstStyle/>
              <a:p>
                <a:pPr hangingPunct="0">
                  <a:lnSpc>
                    <a:spcPct val="120000"/>
                  </a:lnSpc>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速度公式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4243617"/>
                <a:ext cx="11485848" cy="1489639"/>
              </a:xfrm>
              <a:blipFill rotWithShape="1">
                <a:blip r:embed="rId1"/>
                <a:stretch>
                  <a:fillRect l="-2" t="-2083" r="1" b="-11"/>
                </a:stretch>
              </a:blipFill>
            </p:spPr>
            <p:txBody>
              <a:bodyPr/>
              <a:lstStyle/>
              <a:p>
                <a:r>
                  <a:rPr lang="zh-CN" altLang="en-US">
                    <a:noFill/>
                  </a:rPr>
                  <a:t> </a:t>
                </a:r>
              </a:p>
            </p:txBody>
          </p:sp>
        </mc:Fallback>
      </mc:AlternateContent>
      <p:sp>
        <p:nvSpPr>
          <p:cNvPr id="3" name="内容占位符 1"/>
          <p:cNvSpPr txBox="1"/>
          <p:nvPr/>
        </p:nvSpPr>
        <p:spPr bwMode="auto">
          <a:xfrm>
            <a:off x="360854" y="76470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3967;FounderCES"/>
          <p:cNvPicPr/>
          <p:nvPr/>
        </p:nvPicPr>
        <p:blipFill>
          <a:blip r:embed="rId2"/>
          <a:stretch>
            <a:fillRect/>
          </a:stretch>
        </p:blipFill>
        <p:spPr>
          <a:xfrm>
            <a:off x="430424" y="927305"/>
            <a:ext cx="842082" cy="299992"/>
          </a:xfrm>
          <a:prstGeom prst="rect">
            <a:avLst/>
          </a:prstGeom>
        </p:spPr>
      </p:pic>
      <p:pic>
        <p:nvPicPr>
          <p:cNvPr id="5" name="24解析.eps" descr="id:2147496136;FounderCES"/>
          <p:cNvPicPr/>
          <p:nvPr/>
        </p:nvPicPr>
        <p:blipFill>
          <a:blip r:embed="rId3"/>
          <a:stretch>
            <a:fillRect/>
          </a:stretch>
        </p:blipFill>
        <p:spPr>
          <a:xfrm>
            <a:off x="431766" y="4556350"/>
            <a:ext cx="840740" cy="299720"/>
          </a:xfrm>
          <a:prstGeom prst="rect">
            <a:avLst/>
          </a:prstGeom>
        </p:spPr>
      </p:pic>
      <p:pic>
        <p:nvPicPr>
          <p:cNvPr id="6" name="we460.jpg" descr="id:2147496122;FounderCES"/>
          <p:cNvPicPr/>
          <p:nvPr/>
        </p:nvPicPr>
        <p:blipFill>
          <a:blip r:embed="rId4"/>
          <a:stretch>
            <a:fillRect/>
          </a:stretch>
        </p:blipFill>
        <p:spPr>
          <a:xfrm>
            <a:off x="1846734" y="1628800"/>
            <a:ext cx="3096344" cy="1881790"/>
          </a:xfrm>
          <a:prstGeom prst="rect">
            <a:avLst/>
          </a:prstGeom>
        </p:spPr>
      </p:pic>
      <p:pic>
        <p:nvPicPr>
          <p:cNvPr id="7" name="we461.jpg" descr="id:2147496129;FounderCES"/>
          <p:cNvPicPr/>
          <p:nvPr/>
        </p:nvPicPr>
        <p:blipFill>
          <a:blip r:embed="rId5"/>
          <a:stretch>
            <a:fillRect/>
          </a:stretch>
        </p:blipFill>
        <p:spPr>
          <a:xfrm>
            <a:off x="7084675" y="1628800"/>
            <a:ext cx="3259003" cy="1881790"/>
          </a:xfrm>
          <a:prstGeom prst="rect">
            <a:avLst/>
          </a:prstGeom>
        </p:spPr>
      </p:pic>
      <p:sp>
        <p:nvSpPr>
          <p:cNvPr id="8" name="内容占位符 1"/>
          <p:cNvSpPr txBox="1"/>
          <p:nvPr/>
        </p:nvSpPr>
        <p:spPr bwMode="auto">
          <a:xfrm>
            <a:off x="360854" y="358259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3235"/>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如果其队友在距发球区边界线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位置处开始用毛刷刷冰面，使冰壶在之后路程与冰面间的动摩擦因数减小为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，试通过计算说明冰壶能否到达营垒区中心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460.jpg" descr="id:2147496122;FounderCES"/>
          <p:cNvPicPr/>
          <p:nvPr/>
        </p:nvPicPr>
        <p:blipFill>
          <a:blip r:embed="rId1"/>
          <a:stretch>
            <a:fillRect/>
          </a:stretch>
        </p:blipFill>
        <p:spPr>
          <a:xfrm>
            <a:off x="1846734" y="2492896"/>
            <a:ext cx="3096344" cy="1881790"/>
          </a:xfrm>
          <a:prstGeom prst="rect">
            <a:avLst/>
          </a:prstGeom>
        </p:spPr>
      </p:pic>
      <p:pic>
        <p:nvPicPr>
          <p:cNvPr id="4" name="we461.jpg" descr="id:2147496129;FounderCES"/>
          <p:cNvPicPr/>
          <p:nvPr/>
        </p:nvPicPr>
        <p:blipFill>
          <a:blip r:embed="rId2"/>
          <a:stretch>
            <a:fillRect/>
          </a:stretch>
        </p:blipFill>
        <p:spPr>
          <a:xfrm>
            <a:off x="7084675" y="2492896"/>
            <a:ext cx="3259003" cy="1881790"/>
          </a:xfrm>
          <a:prstGeom prst="rect">
            <a:avLst/>
          </a:prstGeom>
        </p:spPr>
      </p:pic>
      <p:sp>
        <p:nvSpPr>
          <p:cNvPr id="5" name="内容占位符 1"/>
          <p:cNvSpPr txBox="1"/>
          <p:nvPr/>
        </p:nvSpPr>
        <p:spPr bwMode="auto">
          <a:xfrm>
            <a:off x="360854" y="444669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p:nvPr/>
        </p:nvSpPr>
        <p:spPr bwMode="auto">
          <a:xfrm>
            <a:off x="360854" y="499933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见</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解析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3"/>
          <a:stretch>
            <a:fillRect/>
          </a:stretch>
        </p:blipFill>
        <p:spPr>
          <a:xfrm>
            <a:off x="430424" y="5161935"/>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456815"/>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冰壶运动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0.22 m/s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此时由</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则冰壶可运动距离为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27.5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28.347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所以冰壶不能到达营垒区中心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456815"/>
              </a:xfrm>
              <a:blipFill rotWithShape="1">
                <a:blip r:embed="rId1"/>
                <a:stretch>
                  <a:fillRect l="-2" t="-26" r="1" b="26"/>
                </a:stretch>
              </a:blipFill>
            </p:spPr>
            <p:txBody>
              <a:bodyPr/>
              <a:lstStyle/>
              <a:p>
                <a:r>
                  <a:rPr lang="zh-CN" altLang="en-US">
                    <a:noFill/>
                  </a:rPr>
                  <a:t> </a:t>
                </a:r>
              </a:p>
            </p:txBody>
          </p:sp>
        </mc:Fallback>
      </mc:AlternateContent>
      <p:pic>
        <p:nvPicPr>
          <p:cNvPr id="3" name="24解析.eps" descr="id:2147496136;FounderCES"/>
          <p:cNvPicPr/>
          <p:nvPr/>
        </p:nvPicPr>
        <p:blipFill>
          <a:blip r:embed="rId2"/>
          <a:stretch>
            <a:fillRect/>
          </a:stretch>
        </p:blipFill>
        <p:spPr>
          <a:xfrm>
            <a:off x="456269" y="948476"/>
            <a:ext cx="840740" cy="299720"/>
          </a:xfrm>
          <a:prstGeom prst="rect">
            <a:avLst/>
          </a:prstGeom>
        </p:spPr>
      </p:pic>
      <p:pic>
        <p:nvPicPr>
          <p:cNvPr id="4" name="we460.jpg" descr="id:2147496122;FounderCES"/>
          <p:cNvPicPr/>
          <p:nvPr/>
        </p:nvPicPr>
        <p:blipFill>
          <a:blip r:embed="rId3"/>
          <a:stretch>
            <a:fillRect/>
          </a:stretch>
        </p:blipFill>
        <p:spPr>
          <a:xfrm>
            <a:off x="1846734" y="3212976"/>
            <a:ext cx="3096344" cy="1881790"/>
          </a:xfrm>
          <a:prstGeom prst="rect">
            <a:avLst/>
          </a:prstGeom>
        </p:spPr>
      </p:pic>
      <p:pic>
        <p:nvPicPr>
          <p:cNvPr id="5" name="we461.jpg" descr="id:2147496129;FounderCES"/>
          <p:cNvPicPr/>
          <p:nvPr/>
        </p:nvPicPr>
        <p:blipFill>
          <a:blip r:embed="rId4"/>
          <a:stretch>
            <a:fillRect/>
          </a:stretch>
        </p:blipFill>
        <p:spPr>
          <a:xfrm>
            <a:off x="7084675" y="3212976"/>
            <a:ext cx="3259003" cy="1881790"/>
          </a:xfrm>
          <a:prstGeom prst="rect">
            <a:avLst/>
          </a:prstGeom>
        </p:spPr>
      </p:pic>
      <p:sp>
        <p:nvSpPr>
          <p:cNvPr id="6" name="内容占位符 1"/>
          <p:cNvSpPr txBox="1"/>
          <p:nvPr/>
        </p:nvSpPr>
        <p:spPr bwMode="auto">
          <a:xfrm>
            <a:off x="360854" y="516677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4454233"/>
          </a:xfrm>
        </p:spPr>
        <p:txBody>
          <a:bodyPr/>
          <a:lstStyle/>
          <a:p>
            <a:pPr hangingPunct="0">
              <a:spcAft>
                <a:spcPts val="0"/>
              </a:spcAft>
              <a:tabLst>
                <a:tab pos="16097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国际单位制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：在物理学中，选定几个物理量的单位，就能利用物理量之间的关系推导出其他物理量的单位，这些被选定的物理量叫</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基本量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：基本量的单位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导出单位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：由基本量根据物理关系推导出来的其他物理量的单位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单位制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：基本单位和导出单位的总体叫作单位制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国际单位制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届国际计量大会制定了一种国际通用的、包括一切计量领域的单位制，叫作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国际单位制</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简称</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1"/>
          <a:stretch>
            <a:fillRect/>
          </a:stretch>
        </p:blipFill>
        <p:spPr>
          <a:xfrm>
            <a:off x="360855" y="886142"/>
            <a:ext cx="1413871" cy="37598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国际单位制的基本单位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43712" y="1570099"/>
          <a:ext cx="11502991" cy="3291840"/>
        </p:xfrm>
        <a:graphic>
          <a:graphicData uri="http://schemas.openxmlformats.org/drawingml/2006/table">
            <a:tbl>
              <a:tblPr firstRow="1" firstCol="1" bandRow="1"/>
              <a:tblGrid>
                <a:gridCol w="3000580"/>
                <a:gridCol w="3000580"/>
                <a:gridCol w="3000580"/>
                <a:gridCol w="2501251"/>
              </a:tblGrid>
              <a:tr h="0">
                <a:tc>
                  <a:txBody>
                    <a:bodyPr/>
                    <a:lstStyle/>
                    <a:p>
                      <a:pPr algn="ctr" hangingPunct="0">
                        <a:lnSpc>
                          <a:spcPct val="150000"/>
                        </a:lnSpc>
                        <a:spcAft>
                          <a:spcPts val="0"/>
                        </a:spcAft>
                        <a:tabLst>
                          <a:tab pos="5941060"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物理量名称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物理量符号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单位符号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千克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物质的量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摩尔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graphicFrame>
        <p:nvGraphicFramePr>
          <p:cNvPr id="5" name="表格 4"/>
          <p:cNvGraphicFramePr>
            <a:graphicFrameLocks noGrp="1"/>
          </p:cNvGraphicFramePr>
          <p:nvPr/>
        </p:nvGraphicFramePr>
        <p:xfrm>
          <a:off x="343712" y="4861939"/>
          <a:ext cx="11502991" cy="1097280"/>
        </p:xfrm>
        <a:graphic>
          <a:graphicData uri="http://schemas.openxmlformats.org/drawingml/2006/table">
            <a:tbl>
              <a:tblPr firstRow="1" firstCol="1" bandRow="1"/>
              <a:tblGrid>
                <a:gridCol w="3000580"/>
                <a:gridCol w="3000580"/>
                <a:gridCol w="3000580"/>
                <a:gridCol w="2501251"/>
              </a:tblGrid>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热力学温度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开尔文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发光强度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坎德拉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94106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cd</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1130246"/>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：在用公式进行计算的时候，如果已知量都采用国际单位制中的单位，计算的结果也必然是国际单位制单位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76248"/>
          </a:xfrm>
        </p:spPr>
        <p:txBody>
          <a:bodyPr/>
          <a:lstStyle/>
          <a:p>
            <a:pPr hangingPunct="0">
              <a:spcAft>
                <a:spcPts val="0"/>
              </a:spcAft>
              <a:tabLst>
                <a:tab pos="11633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牛顿第二定律</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的五个性质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pic>
        <p:nvPicPr>
          <p:cNvPr id="5" name="要点1.eps" descr="id:2147491329;FounderCES"/>
          <p:cNvPicPr/>
          <p:nvPr/>
        </p:nvPicPr>
        <p:blipFill>
          <a:blip r:embed="rId2"/>
          <a:stretch>
            <a:fillRect/>
          </a:stretch>
        </p:blipFill>
        <p:spPr>
          <a:xfrm>
            <a:off x="360854" y="1619046"/>
            <a:ext cx="1053832" cy="369794"/>
          </a:xfrm>
          <a:prstGeom prst="rect">
            <a:avLst/>
          </a:prstGeom>
        </p:spPr>
      </p:pic>
      <p:pic>
        <p:nvPicPr>
          <p:cNvPr id="7" name="as904.jpg" descr="id:2147495749;FounderCES"/>
          <p:cNvPicPr/>
          <p:nvPr/>
        </p:nvPicPr>
        <p:blipFill>
          <a:blip r:embed="rId3"/>
          <a:stretch>
            <a:fillRect/>
          </a:stretch>
        </p:blipFill>
        <p:spPr>
          <a:xfrm>
            <a:off x="2422798" y="2276872"/>
            <a:ext cx="7351410" cy="243441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4524315"/>
          </a:xfrm>
        </p:spPr>
        <p:txBody>
          <a:bodyPr/>
          <a:lstStyle/>
          <a:p>
            <a:pPr hangingPunct="0">
              <a:spcAft>
                <a:spcPts val="0"/>
              </a:spcAft>
              <a:tabLst>
                <a:tab pos="11633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河北张家口尚义县开学考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均静止在同一水平面上，它们的质量分别为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，它们与水平面间的动摩擦因数分别为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现用沿水平面的拉力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分别作用于物体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，所得到的加速度与拉力的关系如图所示，其中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图线平行，则下列结论正确的是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1.eps" descr="id:2147491358;FounderCES"/>
          <p:cNvPicPr/>
          <p:nvPr/>
        </p:nvPicPr>
        <p:blipFill>
          <a:blip r:embed="rId1"/>
          <a:stretch>
            <a:fillRect/>
          </a:stretch>
        </p:blipFill>
        <p:spPr>
          <a:xfrm>
            <a:off x="360854" y="875610"/>
            <a:ext cx="1203325" cy="387350"/>
          </a:xfrm>
          <a:prstGeom prst="rect">
            <a:avLst/>
          </a:prstGeom>
        </p:spPr>
      </p:pic>
      <p:pic>
        <p:nvPicPr>
          <p:cNvPr id="6" name="as905.jpg" descr="id:2147495763;FounderCES"/>
          <p:cNvPicPr/>
          <p:nvPr/>
        </p:nvPicPr>
        <p:blipFill>
          <a:blip r:embed="rId2"/>
          <a:stretch>
            <a:fillRect/>
          </a:stretch>
        </p:blipFill>
        <p:spPr>
          <a:xfrm>
            <a:off x="5015086" y="3138991"/>
            <a:ext cx="2753848" cy="2165521"/>
          </a:xfrm>
          <a:prstGeom prst="rect">
            <a:avLst/>
          </a:prstGeom>
        </p:spPr>
      </p:pic>
      <p:sp>
        <p:nvSpPr>
          <p:cNvPr id="7" name="内容占位符 1"/>
          <p:cNvSpPr txBox="1"/>
          <p:nvPr/>
        </p:nvSpPr>
        <p:spPr bwMode="auto">
          <a:xfrm>
            <a:off x="360854" y="5245175"/>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3967;FounderCES"/>
          <p:cNvPicPr/>
          <p:nvPr/>
        </p:nvPicPr>
        <p:blipFill>
          <a:blip r:embed="rId3"/>
          <a:stretch>
            <a:fillRect/>
          </a:stretch>
        </p:blipFill>
        <p:spPr>
          <a:xfrm>
            <a:off x="430424" y="5407776"/>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6846</Words>
  <Application>WPS 演示</Application>
  <PresentationFormat>自定义</PresentationFormat>
  <Paragraphs>321</Paragraphs>
  <Slides>46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46</vt:i4>
      </vt:variant>
    </vt:vector>
  </HeadingPairs>
  <TitlesOfParts>
    <vt:vector size="59" baseType="lpstr">
      <vt:lpstr>Arial</vt:lpstr>
      <vt:lpstr>宋体</vt:lpstr>
      <vt:lpstr>Wingdings</vt:lpstr>
      <vt:lpstr>Times New Roman</vt:lpstr>
      <vt:lpstr>楷体</vt:lpstr>
      <vt:lpstr>微软雅黑</vt:lpstr>
      <vt:lpstr>黑体</vt:lpstr>
      <vt:lpstr>Cambria Math</vt:lpstr>
      <vt:lpstr>仿宋</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394</cp:revision>
  <dcterms:created xsi:type="dcterms:W3CDTF">2020-11-06T05:24:00Z</dcterms:created>
  <dcterms:modified xsi:type="dcterms:W3CDTF">2025-06-21T03:33:36Z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102217B7984C42CFB3C472B494280DFB_12</vt:lpwstr>
  </property>
</Properties>
</file>